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75" r:id="rId9"/>
    <p:sldId id="262" r:id="rId10"/>
    <p:sldId id="263" r:id="rId11"/>
    <p:sldId id="272" r:id="rId12"/>
    <p:sldId id="273" r:id="rId13"/>
    <p:sldId id="265" r:id="rId14"/>
    <p:sldId id="266" r:id="rId15"/>
    <p:sldId id="276" r:id="rId16"/>
    <p:sldId id="269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644" y="-10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4354F-9C24-453E-8A8E-42555715DF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FDF90-DF31-4506-B32C-731ADD10C9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335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1978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988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127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70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702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931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566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5832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6452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835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6276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17E83-588B-476E-B70C-5B679C75FB92}" type="datetimeFigureOut">
              <a:rPr lang="zh-TW" altLang="en-US" smtClean="0"/>
              <a:t>2014/7/16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4E47E-CC82-422F-BAE8-C4EFFF35E03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48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d.yimg.com/mu/nimage/f1dab309c8e3bf66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tw.ent.yimg.com/mpho4/03/41/20341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臺北市立大學</a:t>
            </a:r>
          </a:p>
          <a:p>
            <a:r>
              <a:rPr lang="zh-TW" altLang="en-US" dirty="0" smtClean="0">
                <a:solidFill>
                  <a:schemeClr val="tx1"/>
                </a:solidFill>
              </a:rPr>
              <a:t>人文藝術學院</a:t>
            </a:r>
          </a:p>
          <a:p>
            <a:r>
              <a:rPr lang="zh-TW" altLang="en-US" dirty="0" smtClean="0">
                <a:solidFill>
                  <a:schemeClr val="tx1"/>
                </a:solidFill>
              </a:rPr>
              <a:t>葉鍵得院長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785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新聞事件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effectLst/>
              </a:rPr>
              <a:t>二○○三年四月十一日下午兩點，一名來自高雄三十八歲的李姓失業男子，抱著女兒在台北火車站前的天橋上，作勢要往下跳。那名男子坐在天橋欄杆上以美工刀割腕，身上血跡斑斑</a:t>
            </a:r>
            <a:r>
              <a:rPr lang="zh-TW" altLang="en-US" dirty="0"/>
              <a:t>，</a:t>
            </a:r>
            <a:r>
              <a:rPr lang="zh-TW" altLang="en-US" dirty="0" smtClean="0">
                <a:effectLst/>
              </a:rPr>
              <a:t>一面狂呼大叫著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「社會不公」</a:t>
            </a:r>
            <a:r>
              <a:rPr lang="en-US" altLang="zh-TW" dirty="0" smtClean="0">
                <a:effectLst/>
              </a:rPr>
              <a:t>...........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605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5872" cy="6858000"/>
          </a:xfrm>
        </p:spPr>
      </p:pic>
    </p:spTree>
    <p:extLst>
      <p:ext uri="{BB962C8B-B14F-4D97-AF65-F5344CB8AC3E}">
        <p14:creationId xmlns:p14="http://schemas.microsoft.com/office/powerpoint/2010/main" val="149848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電影：不能沒有你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一名</a:t>
            </a:r>
            <a:r>
              <a:rPr lang="zh-TW" altLang="zh-TW" dirty="0" smtClean="0"/>
              <a:t>來自高雄港碼頭邊</a:t>
            </a:r>
            <a:r>
              <a:rPr lang="zh-TW" altLang="en-US" dirty="0" smtClean="0"/>
              <a:t>的</a:t>
            </a:r>
            <a:r>
              <a:rPr lang="zh-TW" altLang="zh-TW" dirty="0" smtClean="0"/>
              <a:t>中年男子</a:t>
            </a:r>
            <a:r>
              <a:rPr lang="zh-TW" altLang="en-US" dirty="0" smtClean="0"/>
              <a:t>李武雄</a:t>
            </a:r>
            <a:r>
              <a:rPr lang="zh-TW" altLang="zh-TW" dirty="0" smtClean="0"/>
              <a:t>，</a:t>
            </a:r>
            <a:r>
              <a:rPr lang="zh-TW" altLang="en-US" dirty="0" smtClean="0"/>
              <a:t>七年前</a:t>
            </a:r>
            <a:r>
              <a:rPr lang="zh-TW" altLang="zh-TW" dirty="0" smtClean="0"/>
              <a:t>與</a:t>
            </a:r>
            <a:r>
              <a:rPr lang="zh-TW" altLang="zh-TW" dirty="0"/>
              <a:t>同居女友生下女兒後，女友隨即不告而別</a:t>
            </a:r>
            <a:r>
              <a:rPr lang="zh-TW" altLang="zh-TW" dirty="0" smtClean="0"/>
              <a:t>。</a:t>
            </a:r>
            <a:r>
              <a:rPr lang="zh-TW" altLang="en-US" dirty="0" smtClean="0"/>
              <a:t>李武雄</a:t>
            </a:r>
            <a:r>
              <a:rPr lang="zh-TW" altLang="zh-TW" dirty="0" smtClean="0"/>
              <a:t>與</a:t>
            </a:r>
            <a:r>
              <a:rPr lang="zh-TW" altLang="zh-TW" dirty="0"/>
              <a:t>七歲大的女兒</a:t>
            </a:r>
            <a:r>
              <a:rPr lang="zh-TW" altLang="zh-TW" dirty="0" smtClean="0"/>
              <a:t>相依為命</a:t>
            </a:r>
            <a:r>
              <a:rPr lang="zh-TW" altLang="en-US" dirty="0" smtClean="0"/>
              <a:t>，</a:t>
            </a:r>
            <a:r>
              <a:rPr lang="zh-TW" altLang="zh-TW" dirty="0" smtClean="0"/>
              <a:t>儘管物質上沒有奢華的享受，兩個人的心裡卻是充實而溫暖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1026" name="Picture 2" descr="C:\Users\jack\Desktop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74176"/>
            <a:ext cx="343356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0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都市的底層「漂流</a:t>
            </a:r>
            <a:r>
              <a:rPr lang="zh-TW" altLang="en-US" dirty="0" smtClean="0"/>
              <a:t>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李武雄為</a:t>
            </a:r>
            <a:r>
              <a:rPr lang="zh-TW" altLang="zh-TW" dirty="0" smtClean="0"/>
              <a:t>無</a:t>
            </a:r>
            <a:r>
              <a:rPr lang="zh-TW" altLang="zh-TW" dirty="0"/>
              <a:t>照的潛水</a:t>
            </a:r>
            <a:r>
              <a:rPr lang="zh-TW" altLang="zh-TW" dirty="0" smtClean="0"/>
              <a:t>伕</a:t>
            </a:r>
            <a:r>
              <a:rPr lang="zh-TW" altLang="en-US" dirty="0" smtClean="0"/>
              <a:t>，居住</a:t>
            </a:r>
            <a:r>
              <a:rPr lang="zh-TW" altLang="en-US" dirty="0"/>
              <a:t>在廢棄的船屋</a:t>
            </a:r>
            <a:r>
              <a:rPr lang="zh-TW" altLang="en-US" dirty="0" smtClean="0"/>
              <a:t>裡，沒有</a:t>
            </a:r>
            <a:r>
              <a:rPr lang="zh-TW" altLang="en-US" dirty="0"/>
              <a:t>正當的職業靠打零工</a:t>
            </a:r>
            <a:r>
              <a:rPr lang="zh-TW" altLang="en-US" dirty="0" smtClean="0"/>
              <a:t>維生。</a:t>
            </a:r>
            <a:r>
              <a:rPr lang="zh-TW" altLang="zh-TW" dirty="0" smtClean="0"/>
              <a:t> </a:t>
            </a:r>
            <a:endParaRPr lang="en-US" altLang="zh-TW" dirty="0" smtClean="0"/>
          </a:p>
          <a:p>
            <a:r>
              <a:rPr lang="zh-TW" altLang="zh-TW" dirty="0" smtClean="0"/>
              <a:t>每次</a:t>
            </a:r>
            <a:r>
              <a:rPr lang="zh-TW" altLang="en-US" dirty="0" smtClean="0"/>
              <a:t>李</a:t>
            </a:r>
            <a:r>
              <a:rPr lang="zh-TW" altLang="zh-TW" dirty="0" smtClean="0"/>
              <a:t>武雄</a:t>
            </a:r>
            <a:r>
              <a:rPr lang="zh-TW" altLang="zh-TW" dirty="0"/>
              <a:t>潛入水</a:t>
            </a:r>
            <a:r>
              <a:rPr lang="zh-TW" altLang="zh-TW" dirty="0" smtClean="0"/>
              <a:t>中</a:t>
            </a:r>
            <a:r>
              <a:rPr lang="zh-TW" altLang="en-US" dirty="0" smtClean="0"/>
              <a:t>工作時，都是一種</a:t>
            </a:r>
            <a:r>
              <a:rPr lang="zh-TW" altLang="zh-TW" dirty="0" smtClean="0"/>
              <a:t>生死未卜</a:t>
            </a:r>
            <a:r>
              <a:rPr lang="zh-TW" altLang="en-US" dirty="0" smtClean="0"/>
              <a:t>的任務：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>
                <a:effectLst/>
              </a:rPr>
              <a:t>   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武雄</a:t>
            </a:r>
            <a:r>
              <a:rPr lang="zh-TW" altLang="zh-TW" dirty="0" smtClean="0">
                <a:solidFill>
                  <a:srgbClr val="FF0000"/>
                </a:solidFill>
              </a:rPr>
              <a:t>：</a:t>
            </a:r>
            <a:r>
              <a:rPr lang="zh-TW" altLang="zh-TW" dirty="0">
                <a:solidFill>
                  <a:srgbClr val="FF0000"/>
                </a:solidFill>
              </a:rPr>
              <a:t>妹仔，妳看得到我嗎？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en-US" altLang="zh-TW" dirty="0" smtClean="0"/>
              <a:t>   </a:t>
            </a:r>
            <a:r>
              <a:rPr lang="zh-TW" altLang="zh-TW" dirty="0" smtClean="0"/>
              <a:t>女兒</a:t>
            </a:r>
            <a:r>
              <a:rPr lang="zh-TW" altLang="zh-TW" dirty="0"/>
              <a:t>：看得到啊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   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武雄</a:t>
            </a:r>
            <a:r>
              <a:rPr lang="zh-TW" altLang="zh-TW" dirty="0" smtClean="0">
                <a:solidFill>
                  <a:srgbClr val="FF0000"/>
                </a:solidFill>
              </a:rPr>
              <a:t>：</a:t>
            </a:r>
            <a:r>
              <a:rPr lang="zh-TW" altLang="zh-TW" dirty="0">
                <a:solidFill>
                  <a:srgbClr val="FF0000"/>
                </a:solidFill>
              </a:rPr>
              <a:t>海那麼深，妳怎麼看得到？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en-US" altLang="zh-TW" dirty="0" smtClean="0"/>
              <a:t>   </a:t>
            </a:r>
            <a:r>
              <a:rPr lang="zh-TW" altLang="zh-TW" dirty="0" smtClean="0"/>
              <a:t>女兒</a:t>
            </a:r>
            <a:r>
              <a:rPr lang="zh-TW" altLang="zh-TW" dirty="0"/>
              <a:t>：我一直看、一直看、一直看……就</a:t>
            </a:r>
            <a:r>
              <a:rPr lang="zh-TW" altLang="zh-TW" dirty="0" smtClean="0"/>
              <a:t>看</a:t>
            </a:r>
            <a:r>
              <a:rPr lang="en-US" altLang="zh-TW" dirty="0" smtClean="0"/>
              <a:t>   	      </a:t>
            </a:r>
            <a:r>
              <a:rPr lang="zh-TW" altLang="zh-TW" dirty="0" smtClean="0"/>
              <a:t>得到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>
                <a:effectLst/>
              </a:rPr>
              <a:t>   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武雄：嗯，我也看得到妳。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16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2" descr="C:\Users\jack\Desktop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" y="0"/>
            <a:ext cx="91490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35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「依法行政」為由的閉門羹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zh-TW" dirty="0"/>
              <a:t>隨著女兒長大、入學問題到來，他要幫女兒辦理戶籍登記，才發現同居女友早有結婚登記，所以女兒的監護權落在另一個男人的身上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/>
              <a:t>依</a:t>
            </a:r>
            <a:r>
              <a:rPr lang="zh-TW" altLang="zh-TW" dirty="0" smtClean="0"/>
              <a:t>相關</a:t>
            </a:r>
            <a:r>
              <a:rPr lang="zh-TW" altLang="en-US" dirty="0" smtClean="0"/>
              <a:t>民法及</a:t>
            </a:r>
            <a:r>
              <a:rPr lang="zh-TW" altLang="zh-TW" dirty="0" smtClean="0"/>
              <a:t>戶籍</a:t>
            </a:r>
            <a:r>
              <a:rPr lang="zh-TW" altLang="zh-TW" dirty="0"/>
              <a:t>法規規定，女兒的父親不能登記為李武雄，女兒也因此無法入學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公務人員並沒有幫助他們去</a:t>
            </a:r>
            <a:r>
              <a:rPr lang="zh-TW" altLang="en-US" dirty="0" smtClean="0">
                <a:solidFill>
                  <a:srgbClr val="FF0000"/>
                </a:solidFill>
              </a:rPr>
              <a:t>找尋妹仔的</a:t>
            </a:r>
            <a:r>
              <a:rPr lang="zh-TW" altLang="en-US" dirty="0">
                <a:solidFill>
                  <a:srgbClr val="FF0000"/>
                </a:solidFill>
              </a:rPr>
              <a:t>媽媽</a:t>
            </a:r>
            <a:r>
              <a:rPr lang="zh-TW" altLang="en-US" dirty="0" smtClean="0">
                <a:solidFill>
                  <a:srgbClr val="FF0000"/>
                </a:solidFill>
              </a:rPr>
              <a:t>，或許職責上不</a:t>
            </a:r>
            <a:r>
              <a:rPr lang="zh-TW" altLang="en-US" dirty="0">
                <a:solidFill>
                  <a:srgbClr val="FF0000"/>
                </a:solidFill>
              </a:rPr>
              <a:t>可以</a:t>
            </a:r>
            <a:r>
              <a:rPr lang="zh-TW" altLang="en-US" dirty="0" smtClean="0">
                <a:solidFill>
                  <a:srgbClr val="FF0000"/>
                </a:solidFill>
              </a:rPr>
              <a:t>將聯絡</a:t>
            </a:r>
            <a:r>
              <a:rPr lang="zh-TW" altLang="en-US" dirty="0">
                <a:solidFill>
                  <a:srgbClr val="FF0000"/>
                </a:solidFill>
              </a:rPr>
              <a:t>方式給</a:t>
            </a:r>
            <a:r>
              <a:rPr lang="zh-TW" altLang="en-US" dirty="0" smtClean="0">
                <a:solidFill>
                  <a:srgbClr val="FF0000"/>
                </a:solidFill>
              </a:rPr>
              <a:t>這李武雄，但是公務人員出面幫忙聯絡，</a:t>
            </a:r>
            <a:r>
              <a:rPr lang="zh-TW" altLang="en-US" dirty="0">
                <a:solidFill>
                  <a:srgbClr val="FF0000"/>
                </a:solidFill>
              </a:rPr>
              <a:t>這件事情就可以很簡單的</a:t>
            </a:r>
            <a:r>
              <a:rPr lang="zh-TW" altLang="en-US" dirty="0" smtClean="0">
                <a:solidFill>
                  <a:srgbClr val="FF0000"/>
                </a:solidFill>
              </a:rPr>
              <a:t>解決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043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「依法行政」為由的閉門羹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</a:rPr>
              <a:t>民法</a:t>
            </a:r>
            <a:r>
              <a:rPr lang="en-US" altLang="zh-TW" dirty="0" smtClean="0">
                <a:latin typeface="+mn-ea"/>
              </a:rPr>
              <a:t>1063</a:t>
            </a:r>
            <a:r>
              <a:rPr lang="zh-TW" altLang="en-US" dirty="0" smtClean="0">
                <a:latin typeface="+mn-ea"/>
              </a:rPr>
              <a:t>條為：夫妻一方或子女能証明子女非為婚生子女者，得提起否認之訴。子女自知悉其非為婚生子女之時起二年內或成年後兩年內提起。 </a:t>
            </a:r>
          </a:p>
          <a:p>
            <a:r>
              <a:rPr lang="zh-TW" altLang="en-US" dirty="0" smtClean="0">
                <a:latin typeface="+mn-ea"/>
              </a:rPr>
              <a:t>對此，李武雄不可以提出否認之訴</a:t>
            </a:r>
            <a:r>
              <a:rPr lang="zh-TW" altLang="zh-TW" dirty="0" smtClean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  <a:p>
            <a:r>
              <a:rPr lang="en-US" altLang="zh-TW" dirty="0" smtClean="0">
                <a:latin typeface="+mn-ea"/>
              </a:rPr>
              <a:t>(DNA</a:t>
            </a:r>
            <a:r>
              <a:rPr lang="zh-TW" altLang="en-US" dirty="0" smtClean="0">
                <a:latin typeface="+mn-ea"/>
              </a:rPr>
              <a:t>驗證呢？</a:t>
            </a:r>
            <a:r>
              <a:rPr lang="en-US" altLang="zh-TW" dirty="0" smtClean="0">
                <a:latin typeface="+mn-ea"/>
              </a:rPr>
              <a:t>)</a:t>
            </a:r>
          </a:p>
        </p:txBody>
      </p:sp>
      <p:pic>
        <p:nvPicPr>
          <p:cNvPr id="5" name="Picture 4" descr="進入標準尺寸的圖片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984" y="4293096"/>
            <a:ext cx="4248471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75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「依法行政」為由的閉門羹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李武雄騎機車帶著妹仔北上</a:t>
            </a:r>
            <a:r>
              <a:rPr lang="zh-TW" altLang="en-US" dirty="0"/>
              <a:t>求助</a:t>
            </a:r>
            <a:r>
              <a:rPr lang="zh-TW" altLang="en-US" dirty="0" smtClean="0"/>
              <a:t>立委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</a:rPr>
              <a:t>林進益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r>
              <a:rPr lang="zh-TW" altLang="en-US" dirty="0" smtClean="0"/>
              <a:t>，</a:t>
            </a:r>
            <a:r>
              <a:rPr lang="zh-TW" altLang="en-US" dirty="0"/>
              <a:t>輾轉請警政</a:t>
            </a:r>
            <a:r>
              <a:rPr lang="zh-TW" altLang="en-US" dirty="0" smtClean="0"/>
              <a:t>署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戶口組組長</a:t>
            </a:r>
            <a:r>
              <a:rPr lang="en-US" altLang="zh-TW" dirty="0" smtClean="0">
                <a:solidFill>
                  <a:srgbClr val="FF0000"/>
                </a:solidFill>
                <a:effectLst/>
              </a:rPr>
              <a:t>)</a:t>
            </a:r>
            <a:r>
              <a:rPr lang="zh-TW" altLang="en-US" dirty="0" smtClean="0"/>
              <a:t>處理，再轉戶政司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</a:rPr>
              <a:t>王組長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r>
              <a:rPr lang="zh-TW" altLang="en-US" dirty="0" smtClean="0"/>
              <a:t>，最後卻</a:t>
            </a:r>
            <a:r>
              <a:rPr lang="zh-TW" altLang="en-US" dirty="0"/>
              <a:t>被踢皮球似的踢回高雄的戶政</a:t>
            </a:r>
            <a:r>
              <a:rPr lang="zh-TW" altLang="en-US" dirty="0" smtClean="0"/>
              <a:t>事務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</a:rPr>
              <a:t>林專員</a:t>
            </a:r>
            <a:r>
              <a:rPr lang="en-US" altLang="zh-TW" dirty="0"/>
              <a:t>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「這是法律的問題，去找總統也無效！」</a:t>
            </a:r>
            <a:r>
              <a:rPr lang="zh-TW" altLang="en-US" dirty="0" smtClean="0"/>
              <a:t>戶政所人員無奈地告訴李武雄。</a:t>
            </a:r>
            <a:endParaRPr lang="zh-TW" altLang="en-US" dirty="0"/>
          </a:p>
          <a:p>
            <a:endParaRPr lang="en-US" altLang="zh-TW" dirty="0" smtClean="0"/>
          </a:p>
          <a:p>
            <a:endParaRPr lang="en-US" altLang="zh-TW" dirty="0" smtClean="0">
              <a:effectLst/>
            </a:endParaRPr>
          </a:p>
        </p:txBody>
      </p:sp>
      <p:pic>
        <p:nvPicPr>
          <p:cNvPr id="4" name="Picture 5" descr="http://tw.ent.yimg.com/mpho4/03/41/20341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09120"/>
            <a:ext cx="4104456" cy="226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80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「依法行政」</a:t>
            </a:r>
            <a:r>
              <a:rPr lang="en-US" altLang="zh-TW" dirty="0" smtClean="0"/>
              <a:t>= </a:t>
            </a:r>
            <a:r>
              <a:rPr lang="zh-TW" altLang="en-US" dirty="0" smtClean="0"/>
              <a:t>制度殺人？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dirty="0" smtClean="0"/>
              <a:t>為了爭取女兒的撫養權，他南北來回奔波，四處陳情尋求協助，卻一無所獲。</a:t>
            </a:r>
            <a:endParaRPr lang="en-US" altLang="zh-TW" dirty="0" smtClean="0"/>
          </a:p>
          <a:p>
            <a:r>
              <a:rPr lang="zh-TW" altLang="en-US" dirty="0" smtClean="0">
                <a:effectLst/>
              </a:rPr>
              <a:t>李武雄再度到台北後，見不到當初的立委及警政署戶口組組長。</a:t>
            </a:r>
            <a:endParaRPr lang="en-US" altLang="zh-TW" dirty="0" smtClean="0">
              <a:effectLst/>
            </a:endParaRPr>
          </a:p>
          <a:p>
            <a:r>
              <a:rPr lang="zh-TW" altLang="en-US" dirty="0" smtClean="0"/>
              <a:t>最後，李武雄</a:t>
            </a:r>
            <a:r>
              <a:rPr lang="zh-TW" altLang="en-US" dirty="0" smtClean="0">
                <a:effectLst/>
              </a:rPr>
              <a:t>拿著ＤＮＡ證明書想到總統府去陳情，卻在還沒接近那棟建築物前，就被年輕的便衣憲兵架走。</a:t>
            </a:r>
            <a:endParaRPr lang="en-US" altLang="zh-TW" dirty="0" smtClean="0">
              <a:effectLst/>
            </a:endParaRPr>
          </a:p>
          <a:p>
            <a:r>
              <a:rPr lang="zh-TW" altLang="zh-TW" dirty="0">
                <a:solidFill>
                  <a:srgbClr val="FF0000"/>
                </a:solidFill>
              </a:rPr>
              <a:t>終於，他失控了，帶著女兒走上天橋……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597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「依法行政」</a:t>
            </a:r>
            <a:r>
              <a:rPr lang="en-US" altLang="zh-TW" dirty="0" smtClean="0"/>
              <a:t>= </a:t>
            </a:r>
            <a:r>
              <a:rPr lang="zh-TW" altLang="en-US" dirty="0" smtClean="0"/>
              <a:t>制度殺人？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+mn-ea"/>
                <a:cs typeface="Times New Roman" panose="02020603050405020304" pitchFamily="18" charset="0"/>
              </a:rPr>
              <a:t>官僚（科層制</a:t>
            </a:r>
            <a:r>
              <a:rPr lang="en-US" altLang="zh-TW" dirty="0" smtClean="0">
                <a:latin typeface="+mn-ea"/>
                <a:cs typeface="Times New Roman" panose="02020603050405020304" pitchFamily="18" charset="0"/>
              </a:rPr>
              <a:t>bureaucracy</a:t>
            </a:r>
            <a:r>
              <a:rPr lang="zh-TW" altLang="en-US" dirty="0" smtClean="0">
                <a:latin typeface="+mn-ea"/>
                <a:cs typeface="Times New Roman" panose="02020603050405020304" pitchFamily="18" charset="0"/>
              </a:rPr>
              <a:t>）</a:t>
            </a:r>
            <a:endParaRPr lang="en-US" altLang="zh-TW" dirty="0" smtClean="0">
              <a:latin typeface="+mn-ea"/>
              <a:cs typeface="Times New Roman" panose="02020603050405020304" pitchFamily="18" charset="0"/>
            </a:endParaRPr>
          </a:p>
          <a:p>
            <a:r>
              <a:rPr lang="zh-TW" altLang="en-US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無專制者的專制制度</a:t>
            </a:r>
            <a:r>
              <a:rPr lang="zh-TW" altLang="en-US" dirty="0" smtClean="0">
                <a:latin typeface="+mn-ea"/>
                <a:cs typeface="Times New Roman" panose="02020603050405020304" pitchFamily="18" charset="0"/>
              </a:rPr>
              <a:t>：</a:t>
            </a:r>
            <a:r>
              <a:rPr lang="zh-TW" altLang="en-US" dirty="0" smtClean="0">
                <a:latin typeface="+mn-ea"/>
              </a:rPr>
              <a:t>因為無人負責任，通通推給制度。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李武雄父女所遇到的公務人員，看似很有禮貌，其實多數是在</a:t>
            </a:r>
            <a:r>
              <a:rPr lang="zh-TW" altLang="en-US" dirty="0" smtClean="0">
                <a:solidFill>
                  <a:srgbClr val="FF0000"/>
                </a:solidFill>
                <a:latin typeface="+mn-ea"/>
              </a:rPr>
              <a:t>互踼皮球</a:t>
            </a:r>
            <a:r>
              <a:rPr lang="zh-TW" altLang="en-US" dirty="0" smtClean="0">
                <a:latin typeface="+mn-ea"/>
              </a:rPr>
              <a:t>，表面看，似乎沒有任何公務員犯錯，但是為何會演變成這對父女選擇跳天橋的結局呢？</a:t>
            </a:r>
          </a:p>
          <a:p>
            <a:endParaRPr lang="en-US" altLang="zh-TW" dirty="0" smtClean="0">
              <a:latin typeface="+mn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492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「依法行政」</a:t>
            </a:r>
            <a:r>
              <a:rPr lang="en-US" altLang="zh-TW" dirty="0" smtClean="0"/>
              <a:t>= </a:t>
            </a:r>
            <a:r>
              <a:rPr lang="zh-TW" altLang="en-US" dirty="0" smtClean="0"/>
              <a:t>制度殺人？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依法行政</a:t>
            </a:r>
            <a:r>
              <a:rPr lang="zh-TW" altLang="en-US" dirty="0" smtClean="0">
                <a:latin typeface="+mn-ea"/>
                <a:cs typeface="Times New Roman" panose="02020603050405020304" pitchFamily="18" charset="0"/>
              </a:rPr>
              <a:t>發揮到極限，就會產生</a:t>
            </a:r>
            <a:r>
              <a:rPr lang="zh-TW" altLang="en-US" dirty="0" smtClean="0">
                <a:latin typeface="+mn-ea"/>
              </a:rPr>
              <a:t>最冷酷無情的政府制度。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倘若施政者，缺乏對老百姓的</a:t>
            </a:r>
            <a:r>
              <a:rPr lang="zh-TW" altLang="en-US" dirty="0" smtClean="0">
                <a:solidFill>
                  <a:srgbClr val="FF0000"/>
                </a:solidFill>
                <a:latin typeface="+mn-ea"/>
              </a:rPr>
              <a:t>「同理心」</a:t>
            </a:r>
            <a:r>
              <a:rPr lang="zh-TW" altLang="en-US" dirty="0" smtClean="0">
                <a:latin typeface="+mn-ea"/>
              </a:rPr>
              <a:t>，政府就會變成官僚，形成一部沒有靈魂的機器，最終導致</a:t>
            </a:r>
            <a:r>
              <a:rPr lang="zh-TW" altLang="en-US" dirty="0" smtClean="0">
                <a:solidFill>
                  <a:srgbClr val="FF0000"/>
                </a:solidFill>
                <a:latin typeface="+mn-ea"/>
              </a:rPr>
              <a:t>政府機器殺人</a:t>
            </a:r>
            <a:r>
              <a:rPr lang="zh-TW" altLang="en-US" dirty="0" smtClean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  <a:p>
            <a:endParaRPr lang="en-US" altLang="zh-TW" dirty="0" smtClean="0">
              <a:latin typeface="+mn-ea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dirty="0" smtClean="0">
                <a:ea typeface="標楷體" pitchFamily="65" charset="-120"/>
              </a:rPr>
              <a:t>    </a:t>
            </a:r>
            <a:endParaRPr lang="en-US" altLang="zh-TW" dirty="0" smtClean="0">
              <a:latin typeface="+mn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9846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「依法行政」的真諦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公務員只要做</a:t>
            </a:r>
            <a:r>
              <a:rPr lang="zh-TW" altLang="en-US" dirty="0" smtClean="0">
                <a:solidFill>
                  <a:srgbClr val="FF0000"/>
                </a:solidFill>
              </a:rPr>
              <a:t>法律</a:t>
            </a:r>
            <a:r>
              <a:rPr lang="zh-TW" altLang="en-US" dirty="0" smtClean="0"/>
              <a:t>所規定的就好了？</a:t>
            </a:r>
            <a:endParaRPr lang="en-US" altLang="zh-TW" dirty="0" smtClean="0"/>
          </a:p>
          <a:p>
            <a:r>
              <a:rPr lang="zh-TW" altLang="en-US" dirty="0" smtClean="0"/>
              <a:t>如果</a:t>
            </a:r>
            <a:r>
              <a:rPr lang="zh-TW" altLang="en-US" dirty="0" smtClean="0">
                <a:solidFill>
                  <a:srgbClr val="FF0000"/>
                </a:solidFill>
              </a:rPr>
              <a:t>「依法行政」</a:t>
            </a:r>
            <a:r>
              <a:rPr lang="zh-TW" altLang="en-US" dirty="0" smtClean="0"/>
              <a:t>是公務員處理任何問題的標準答案，那麼任何政黨或官員誰做都一樣，因為</a:t>
            </a:r>
            <a:r>
              <a:rPr lang="zh-TW" altLang="en-US" dirty="0" smtClean="0">
                <a:solidFill>
                  <a:srgbClr val="FF0000"/>
                </a:solidFill>
              </a:rPr>
              <a:t>「沒有你也可以」</a:t>
            </a:r>
            <a:r>
              <a:rPr lang="zh-TW" altLang="en-US" dirty="0" smtClean="0"/>
              <a:t>。</a:t>
            </a:r>
          </a:p>
          <a:p>
            <a:r>
              <a:rPr lang="zh-TW" altLang="en-US" dirty="0" smtClean="0"/>
              <a:t>將</a:t>
            </a:r>
            <a:r>
              <a:rPr lang="zh-TW" altLang="en-US" dirty="0" smtClean="0">
                <a:solidFill>
                  <a:srgbClr val="FF0000"/>
                </a:solidFill>
              </a:rPr>
              <a:t>公平</a:t>
            </a:r>
            <a:r>
              <a:rPr lang="zh-TW" altLang="en-US" dirty="0" smtClean="0"/>
              <a:t>注入講求成本和效率的</a:t>
            </a:r>
            <a:r>
              <a:rPr lang="zh-TW" altLang="en-US" dirty="0" smtClean="0">
                <a:solidFill>
                  <a:srgbClr val="FF0000"/>
                </a:solidFill>
              </a:rPr>
              <a:t>依法行政</a:t>
            </a:r>
            <a:r>
              <a:rPr lang="zh-TW" altLang="en-US" dirty="0" smtClean="0"/>
              <a:t>之中！更積極地了解民眾的問題與感受，只要法律沒有禁止，就應勇於任事替民眾想辦法解決，不要互踢皮球。</a:t>
            </a:r>
            <a:endParaRPr lang="en-US" altLang="zh-TW" dirty="0" smtClean="0"/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90708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effectLst/>
              </a:rPr>
              <a:t>「人文」</a:t>
            </a:r>
            <a:r>
              <a:rPr lang="zh-TW" altLang="en-US" dirty="0" smtClean="0">
                <a:effectLst/>
              </a:rPr>
              <a:t>：就是以「人」為所有已知領域的出發，最終再回歸於「人」的一種精神境界。</a:t>
            </a:r>
            <a:endParaRPr lang="en-US" altLang="zh-TW" dirty="0" smtClean="0">
              <a:effectLst/>
            </a:endParaRPr>
          </a:p>
          <a:p>
            <a:r>
              <a:rPr lang="zh-TW" altLang="en-US" dirty="0" smtClean="0">
                <a:solidFill>
                  <a:srgbClr val="FF0000"/>
                </a:solidFill>
                <a:effectLst/>
              </a:rPr>
              <a:t>「人文」</a:t>
            </a:r>
            <a:r>
              <a:rPr lang="zh-TW" altLang="en-US" dirty="0" smtClean="0">
                <a:effectLst/>
              </a:rPr>
              <a:t>：也可說是一種思想或生活態度，建立在人與人之間存在價值，諸如仁、義、禮、智、信、互助、慈愛、尊重、包容等，因此，舉凡與人類相關的所有知識、活動、信仰等均含括在其中。</a:t>
            </a:r>
            <a:endParaRPr lang="zh-TW" altLang="en-US" dirty="0" smtClean="0"/>
          </a:p>
          <a:p>
            <a:endParaRPr lang="en-US" altLang="zh-TW" dirty="0" smtClean="0">
              <a:effectLst/>
            </a:endParaRPr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32173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effectLst/>
              </a:rPr>
              <a:t>「人文關懷」</a:t>
            </a:r>
            <a:r>
              <a:rPr lang="zh-TW" altLang="en-US" dirty="0" smtClean="0">
                <a:effectLst/>
              </a:rPr>
              <a:t>：</a:t>
            </a:r>
            <a:r>
              <a:rPr lang="zh-TW" altLang="en-US" dirty="0"/>
              <a:t>人文關懷指對於人性的關注和理解，從人的自身需求、人的慾望出發，滿足人的需求，維護人的利益，從而達到對人權的基本尊重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人文關懷的公共行政：簡單來說，就是</a:t>
            </a:r>
            <a:r>
              <a:rPr lang="zh-TW" altLang="en-US" dirty="0" smtClean="0">
                <a:solidFill>
                  <a:srgbClr val="FF0000"/>
                </a:solidFill>
              </a:rPr>
              <a:t>對於「人」的同理心應凌架在「制度」之上</a:t>
            </a:r>
            <a:r>
              <a:rPr lang="zh-TW" altLang="en-US" dirty="0" smtClean="0"/>
              <a:t>。</a:t>
            </a:r>
            <a:endParaRPr lang="en-US" altLang="zh-TW" dirty="0" smtClean="0">
              <a:effectLst/>
            </a:endParaRPr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85697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馬總統曾</a:t>
            </a:r>
            <a:r>
              <a:rPr lang="zh-TW" altLang="zh-TW" dirty="0" smtClean="0"/>
              <a:t>在</a:t>
            </a:r>
            <a:r>
              <a:rPr lang="en-US" altLang="zh-TW" dirty="0" smtClean="0"/>
              <a:t>2009</a:t>
            </a:r>
            <a:r>
              <a:rPr lang="zh-TW" altLang="zh-TW" dirty="0" smtClean="0"/>
              <a:t>年初</a:t>
            </a:r>
            <a:r>
              <a:rPr lang="zh-TW" altLang="zh-TW" dirty="0"/>
              <a:t>對</a:t>
            </a:r>
            <a:r>
              <a:rPr lang="zh-TW" altLang="zh-TW" dirty="0" smtClean="0"/>
              <a:t>台灣的</a:t>
            </a:r>
            <a:r>
              <a:rPr lang="zh-TW" altLang="zh-TW" dirty="0"/>
              <a:t>公務員喊話：</a:t>
            </a:r>
            <a:r>
              <a:rPr lang="zh-TW" altLang="zh-TW" dirty="0" smtClean="0"/>
              <a:t>期許公務員</a:t>
            </a:r>
            <a:r>
              <a:rPr lang="zh-TW" altLang="zh-TW" dirty="0"/>
              <a:t>，不要以</a:t>
            </a:r>
            <a:r>
              <a:rPr lang="zh-TW" altLang="zh-TW" dirty="0">
                <a:solidFill>
                  <a:srgbClr val="FF0000"/>
                </a:solidFill>
              </a:rPr>
              <a:t>「依法行政」</a:t>
            </a:r>
            <a:r>
              <a:rPr lang="zh-TW" altLang="zh-TW" dirty="0"/>
              <a:t>作為保守卸責的藉口，應有像觀世音菩薩</a:t>
            </a:r>
            <a:r>
              <a:rPr lang="zh-TW" altLang="zh-TW" dirty="0">
                <a:solidFill>
                  <a:srgbClr val="FF0000"/>
                </a:solidFill>
              </a:rPr>
              <a:t>「聞聲救苦」</a:t>
            </a:r>
            <a:r>
              <a:rPr lang="zh-TW" altLang="zh-TW" dirty="0"/>
              <a:t>的慈悲心，隨時思考如何幫助人民解決問題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2514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⒈主張入世相關的公共行政：</a:t>
            </a:r>
            <a:br>
              <a:rPr lang="zh-TW" altLang="en-US" dirty="0" smtClean="0">
                <a:solidFill>
                  <a:srgbClr val="FF0000"/>
                </a:solidFill>
              </a:rPr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>今後應研究與</a:t>
            </a:r>
            <a:r>
              <a:rPr lang="zh-TW" altLang="en-US" dirty="0" smtClean="0">
                <a:solidFill>
                  <a:srgbClr val="FF0000"/>
                </a:solidFill>
              </a:rPr>
              <a:t>環境</a:t>
            </a:r>
            <a:r>
              <a:rPr lang="zh-TW" altLang="en-US" dirty="0" smtClean="0"/>
              <a:t>有關、與</a:t>
            </a:r>
            <a:r>
              <a:rPr lang="zh-TW" altLang="en-US" dirty="0" smtClean="0">
                <a:solidFill>
                  <a:srgbClr val="FF0000"/>
                </a:solidFill>
              </a:rPr>
              <a:t>社會</a:t>
            </a:r>
            <a:r>
              <a:rPr lang="zh-TW" altLang="en-US" dirty="0" smtClean="0"/>
              <a:t>有關，及與行政人員有關的問題，不應再局限於「學術象牙塔」中不問蒼生。</a:t>
            </a:r>
            <a:br>
              <a:rPr lang="zh-TW" altLang="en-US" dirty="0" smtClean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13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⒉主張後邏輯實證論：</a:t>
            </a:r>
            <a:br>
              <a:rPr lang="zh-TW" altLang="en-US" dirty="0" smtClean="0">
                <a:solidFill>
                  <a:srgbClr val="FF0000"/>
                </a:solidFill>
              </a:rPr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>⑴反對「價值中立論」，強調</a:t>
            </a:r>
            <a:r>
              <a:rPr lang="zh-TW" altLang="en-US" dirty="0" smtClean="0">
                <a:solidFill>
                  <a:srgbClr val="FF0000"/>
                </a:solidFill>
              </a:rPr>
              <a:t>「社會公道」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〔Social Equity〕</a:t>
            </a:r>
            <a:r>
              <a:rPr lang="zh-TW" altLang="en-US" dirty="0" smtClean="0"/>
              <a:t>及</a:t>
            </a:r>
            <a:r>
              <a:rPr lang="zh-TW" altLang="en-US" dirty="0" smtClean="0">
                <a:solidFill>
                  <a:srgbClr val="FF0000"/>
                </a:solidFill>
              </a:rPr>
              <a:t>「社會正義」</a:t>
            </a:r>
            <a:r>
              <a:rPr lang="en-US" altLang="zh-TW" dirty="0" smtClean="0"/>
              <a:t>〔Social 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Justice〕</a:t>
            </a:r>
            <a:r>
              <a:rPr lang="zh-TW" altLang="en-US" dirty="0" smtClean="0"/>
              <a:t>的重要性。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  ⑵行政的目的是如何促使社會公道的提升，公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en-US" dirty="0" smtClean="0"/>
              <a:t>共管理要回應民眾的需求，並做好變遷管理。</a:t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683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⒊主張適應環境的動盪不安情況：</a:t>
            </a:r>
            <a:br>
              <a:rPr lang="zh-TW" altLang="en-US" dirty="0" smtClean="0">
                <a:solidFill>
                  <a:srgbClr val="FF0000"/>
                </a:solidFill>
              </a:rPr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>未來環境的動盪不安是可預期的挑戰，行政理論與實務應坦誠公開地面對實際問題，</a:t>
            </a:r>
            <a:r>
              <a:rPr lang="zh-TW" altLang="en-US" dirty="0" smtClean="0">
                <a:solidFill>
                  <a:srgbClr val="FF0000"/>
                </a:solidFill>
              </a:rPr>
              <a:t>鼓勵外界與政府的互動關係</a:t>
            </a:r>
            <a:r>
              <a:rPr lang="zh-TW" altLang="en-US" dirty="0" smtClean="0"/>
              <a:t>，去解決問題。</a:t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683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⒋主張建構新的組織型態：</a:t>
            </a:r>
            <a:br>
              <a:rPr lang="zh-TW" altLang="en-US" dirty="0" smtClean="0">
                <a:solidFill>
                  <a:srgbClr val="FF0000"/>
                </a:solidFill>
              </a:rPr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>傳統的科層體制已經不足以滿足當代社會之需求。為實現社會公道，政府的組織型態應嘗試改變以適應現今</a:t>
            </a:r>
            <a:r>
              <a:rPr lang="zh-TW" altLang="en-US" dirty="0" smtClean="0">
                <a:solidFill>
                  <a:srgbClr val="FF0000"/>
                </a:solidFill>
              </a:rPr>
              <a:t>參與式管理、服務對象取向、行政人員價值判斷、社會問題</a:t>
            </a:r>
            <a:r>
              <a:rPr lang="zh-TW" altLang="en-US" dirty="0" smtClean="0"/>
              <a:t>層出不窮的新時代變革。</a:t>
            </a:r>
            <a:br>
              <a:rPr lang="zh-TW" altLang="en-US" dirty="0" smtClean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51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⒌主張發展以服務對象為重心的組織：</a:t>
            </a:r>
            <a:br>
              <a:rPr lang="zh-TW" altLang="en-US" dirty="0" smtClean="0">
                <a:solidFill>
                  <a:srgbClr val="FF0000"/>
                </a:solidFill>
              </a:rPr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>
                <a:solidFill>
                  <a:srgbClr val="FF0000"/>
                </a:solidFill>
              </a:rPr>
              <a:t>服務對象與政府機關的互動非常重要</a:t>
            </a:r>
            <a:r>
              <a:rPr lang="zh-TW" altLang="en-US" dirty="0" smtClean="0"/>
              <a:t>，行政人員應比以前表現出更好的服務對象忠誠感及計畫忠誠感。</a:t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51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人文關懷的公共行政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zh-TW" altLang="en-US" sz="12800" dirty="0" smtClean="0">
                <a:solidFill>
                  <a:srgbClr val="FF0000"/>
                </a:solidFill>
              </a:rPr>
              <a:t>⒍主張行政人員應體現下列價值：</a:t>
            </a:r>
            <a:br>
              <a:rPr lang="zh-TW" altLang="en-US" sz="12800" dirty="0" smtClean="0">
                <a:solidFill>
                  <a:srgbClr val="FF0000"/>
                </a:solidFill>
              </a:rPr>
            </a:br>
            <a:r>
              <a:rPr lang="zh-TW" altLang="en-US" sz="12800" dirty="0" smtClean="0"/>
              <a:t/>
            </a:r>
            <a:br>
              <a:rPr lang="zh-TW" altLang="en-US" sz="12800" dirty="0" smtClean="0"/>
            </a:br>
            <a:r>
              <a:rPr lang="zh-TW" altLang="en-US" sz="12800" dirty="0" smtClean="0"/>
              <a:t>⑴堅持更寬闊的</a:t>
            </a:r>
            <a:r>
              <a:rPr lang="zh-TW" altLang="en-US" sz="12800" dirty="0" smtClean="0">
                <a:solidFill>
                  <a:srgbClr val="FF0000"/>
                </a:solidFill>
              </a:rPr>
              <a:t>社會公平</a:t>
            </a:r>
            <a:r>
              <a:rPr lang="zh-TW" altLang="en-US" sz="12800" dirty="0" smtClean="0"/>
              <a:t>。</a:t>
            </a:r>
            <a:br>
              <a:rPr lang="zh-TW" altLang="en-US" sz="12800" dirty="0" smtClean="0"/>
            </a:br>
            <a:r>
              <a:rPr lang="zh-TW" altLang="en-US" sz="12800" dirty="0" smtClean="0"/>
              <a:t/>
            </a:r>
            <a:br>
              <a:rPr lang="zh-TW" altLang="en-US" sz="12800" dirty="0" smtClean="0"/>
            </a:br>
            <a:r>
              <a:rPr lang="zh-TW" altLang="en-US" sz="12800" dirty="0" smtClean="0"/>
              <a:t>⑵關切更廣泛的</a:t>
            </a:r>
            <a:r>
              <a:rPr lang="zh-TW" altLang="en-US" sz="12800" dirty="0" smtClean="0">
                <a:solidFill>
                  <a:srgbClr val="FF0000"/>
                </a:solidFill>
              </a:rPr>
              <a:t>政治參與</a:t>
            </a:r>
            <a:r>
              <a:rPr lang="zh-TW" altLang="en-US" sz="12800" dirty="0" smtClean="0"/>
              <a:t>。</a:t>
            </a:r>
            <a:br>
              <a:rPr lang="zh-TW" altLang="en-US" sz="12800" dirty="0" smtClean="0"/>
            </a:br>
            <a:r>
              <a:rPr lang="zh-TW" altLang="en-US" sz="12800" dirty="0" smtClean="0"/>
              <a:t/>
            </a:r>
            <a:br>
              <a:rPr lang="zh-TW" altLang="en-US" sz="12800" dirty="0" smtClean="0"/>
            </a:br>
            <a:r>
              <a:rPr lang="zh-TW" altLang="en-US" sz="12800" dirty="0" smtClean="0"/>
              <a:t>⑶追求行政</a:t>
            </a:r>
            <a:r>
              <a:rPr lang="zh-TW" altLang="en-US" sz="12800" dirty="0" smtClean="0">
                <a:solidFill>
                  <a:srgbClr val="FF0000"/>
                </a:solidFill>
              </a:rPr>
              <a:t>理論與實務</a:t>
            </a:r>
            <a:r>
              <a:rPr lang="zh-TW" altLang="en-US" sz="12800" dirty="0" smtClean="0"/>
              <a:t>的規範意義。</a:t>
            </a:r>
            <a:br>
              <a:rPr lang="zh-TW" altLang="en-US" sz="12800" dirty="0" smtClean="0"/>
            </a:br>
            <a:r>
              <a:rPr lang="zh-TW" altLang="en-US" sz="12800" dirty="0" smtClean="0"/>
              <a:t/>
            </a:r>
            <a:br>
              <a:rPr lang="zh-TW" altLang="en-US" sz="12800" dirty="0" smtClean="0"/>
            </a:br>
            <a:r>
              <a:rPr lang="zh-TW" altLang="en-US" sz="12800" dirty="0" smtClean="0"/>
              <a:t>⑷致力於</a:t>
            </a:r>
            <a:r>
              <a:rPr lang="zh-TW" altLang="en-US" sz="12800" dirty="0" smtClean="0">
                <a:solidFill>
                  <a:srgbClr val="FF0000"/>
                </a:solidFill>
              </a:rPr>
              <a:t>知識與實踐</a:t>
            </a:r>
            <a:r>
              <a:rPr lang="zh-TW" altLang="en-US" sz="12800" dirty="0" smtClean="0"/>
              <a:t>的整合。</a:t>
            </a:r>
            <a:br>
              <a:rPr lang="zh-TW" altLang="en-US" sz="12800" dirty="0" smtClean="0"/>
            </a:br>
            <a:r>
              <a:rPr lang="zh-TW" altLang="en-US" sz="12800" dirty="0" smtClean="0"/>
              <a:t/>
            </a:r>
            <a:br>
              <a:rPr lang="zh-TW" altLang="en-US" sz="12800" dirty="0" smtClean="0"/>
            </a:br>
            <a:r>
              <a:rPr lang="zh-TW" altLang="en-US" sz="12800" dirty="0" smtClean="0"/>
              <a:t>⑸正視</a:t>
            </a:r>
            <a:r>
              <a:rPr lang="zh-TW" altLang="en-US" sz="12800" dirty="0" smtClean="0">
                <a:solidFill>
                  <a:srgbClr val="FF0000"/>
                </a:solidFill>
              </a:rPr>
              <a:t>多元化主義</a:t>
            </a:r>
            <a:r>
              <a:rPr lang="en-US" altLang="zh-TW" sz="12800" dirty="0" smtClean="0"/>
              <a:t>〔Pluralism〕</a:t>
            </a:r>
            <a:r>
              <a:rPr lang="zh-TW" altLang="en-US" sz="12800" dirty="0" smtClean="0"/>
              <a:t>的缺失。</a:t>
            </a:r>
            <a:br>
              <a:rPr lang="zh-TW" altLang="en-US" sz="12800" dirty="0" smtClean="0"/>
            </a:br>
            <a:r>
              <a:rPr lang="zh-TW" altLang="en-US" sz="11200" dirty="0" smtClean="0"/>
              <a:t/>
            </a:r>
            <a:br>
              <a:rPr lang="zh-TW" altLang="en-US" sz="11200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2616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新聞事件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+mn-ea"/>
              </a:rPr>
              <a:t>李武雄父女</a:t>
            </a:r>
            <a:r>
              <a:rPr lang="zh-TW" altLang="en-US" dirty="0" smtClean="0">
                <a:effectLst/>
              </a:rPr>
              <a:t>跳天橋事件，震驚整個社會。李先生與警方對峙一個多小時後被捕，警方依妨害自由、公共危險等罪將他嫌羈押兩個月，女兒暫時安置在寄養家庭。出獄後，李武雄回到高雄，問題遲遲無法解決，他又北上抗議一次，拖了一年多的時間，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內政部終於認可女兒的生父認領登記，最後法院裁定監護權</a:t>
            </a:r>
            <a:r>
              <a:rPr lang="zh-TW" altLang="en-US" dirty="0" smtClean="0">
                <a:effectLst/>
              </a:rPr>
              <a:t>。</a:t>
            </a:r>
          </a:p>
          <a:p>
            <a:endParaRPr lang="zh-TW" alt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5773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1148</Words>
  <Application>Microsoft Office PowerPoint</Application>
  <PresentationFormat>如螢幕大小 (4:3)</PresentationFormat>
  <Paragraphs>69</Paragraphs>
  <Slides>23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4" baseType="lpstr">
      <vt:lpstr>Office 佈景主題</vt:lpstr>
      <vt:lpstr>人文關懷的公共行政</vt:lpstr>
      <vt:lpstr>新聞事件</vt:lpstr>
      <vt:lpstr>PowerPoint 簡報</vt:lpstr>
      <vt:lpstr>電影：不能沒有你</vt:lpstr>
      <vt:lpstr>都市的底層「漂流」</vt:lpstr>
      <vt:lpstr>PowerPoint 簡報</vt:lpstr>
      <vt:lpstr>「依法行政」為由的閉門羹</vt:lpstr>
      <vt:lpstr>「依法行政」為由的閉門羹</vt:lpstr>
      <vt:lpstr>「依法行政」為由的閉門羹</vt:lpstr>
      <vt:lpstr>「依法行政」= 制度殺人？</vt:lpstr>
      <vt:lpstr>「依法行政」= 制度殺人？</vt:lpstr>
      <vt:lpstr>「依法行政」= 制度殺人？</vt:lpstr>
      <vt:lpstr>「依法行政」的真諦</vt:lpstr>
      <vt:lpstr>人文關懷的公共行政</vt:lpstr>
      <vt:lpstr>人文關懷的公共行政</vt:lpstr>
      <vt:lpstr>人文關懷的公共行政</vt:lpstr>
      <vt:lpstr>人文關懷的公共行政</vt:lpstr>
      <vt:lpstr>人文關懷的公共行政</vt:lpstr>
      <vt:lpstr>人文關懷的公共行政</vt:lpstr>
      <vt:lpstr>人文關懷的公共行政</vt:lpstr>
      <vt:lpstr>人文關懷的公共行政</vt:lpstr>
      <vt:lpstr>人文關懷的公共行政</vt:lpstr>
      <vt:lpstr>新聞事件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jack</dc:creator>
  <cp:lastModifiedBy>tpec</cp:lastModifiedBy>
  <cp:revision>25</cp:revision>
  <dcterms:created xsi:type="dcterms:W3CDTF">2014-05-06T02:27:42Z</dcterms:created>
  <dcterms:modified xsi:type="dcterms:W3CDTF">2014-07-16T06:53:36Z</dcterms:modified>
</cp:coreProperties>
</file>